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30"/>
  </p:notesMasterIdLst>
  <p:sldIdLst>
    <p:sldId id="282" r:id="rId2"/>
    <p:sldId id="283" r:id="rId3"/>
    <p:sldId id="260" r:id="rId4"/>
    <p:sldId id="259" r:id="rId5"/>
    <p:sldId id="258" r:id="rId6"/>
    <p:sldId id="285" r:id="rId7"/>
    <p:sldId id="284" r:id="rId8"/>
    <p:sldId id="286" r:id="rId9"/>
    <p:sldId id="287" r:id="rId10"/>
    <p:sldId id="288" r:id="rId11"/>
    <p:sldId id="261" r:id="rId12"/>
    <p:sldId id="292" r:id="rId13"/>
    <p:sldId id="293" r:id="rId14"/>
    <p:sldId id="294" r:id="rId15"/>
    <p:sldId id="295" r:id="rId16"/>
    <p:sldId id="262" r:id="rId17"/>
    <p:sldId id="263" r:id="rId18"/>
    <p:sldId id="264" r:id="rId19"/>
    <p:sldId id="266" r:id="rId20"/>
    <p:sldId id="297" r:id="rId21"/>
    <p:sldId id="289" r:id="rId22"/>
    <p:sldId id="290" r:id="rId23"/>
    <p:sldId id="296" r:id="rId24"/>
    <p:sldId id="274" r:id="rId25"/>
    <p:sldId id="277" r:id="rId26"/>
    <p:sldId id="279" r:id="rId27"/>
    <p:sldId id="280" r:id="rId28"/>
    <p:sldId id="281" r:id="rId2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Raleway SemiBold" panose="020B0604020202020204" charset="0"/>
      <p:regular r:id="rId32"/>
      <p:bold r:id="rId33"/>
      <p:italic r:id="rId34"/>
      <p:boldItalic r:id="rId35"/>
    </p:embeddedFont>
    <p:embeddedFont>
      <p:font typeface="Raleway Medium" panose="020B0003030101060003" pitchFamily="34" charset="0"/>
      <p:regular r:id="rId36"/>
    </p:embeddedFont>
    <p:embeddedFont>
      <p:font typeface="Lato" panose="020F0502020204030203" pitchFamily="34" charset="0"/>
      <p:regular r:id="rId37"/>
    </p:embeddedFont>
    <p:embeddedFont>
      <p:font typeface="Raleway" panose="020B0003030101060003" pitchFamily="34" charset="0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52021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451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40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234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61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233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8248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414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77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161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70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2778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312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52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884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009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360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886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03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99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80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5268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4316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797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423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790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01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0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1f88252dc4_0_83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#slide=id.g1f88252dc4_0_83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hape 2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Shape 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Shape 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Shape 30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Shape 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32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Shape 33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Shape 1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Shape 1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Shape 12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Shape 12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Shape 13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Shape 13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Shape 13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Shape 13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Shape 13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Shape 14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Shape 1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Shape 14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Shape 147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Shape 148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Shape 149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Shape 1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Shape 15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Shape 16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Shape 169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Shape 170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Shape 171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Shape 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Shape 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Shape 4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Shape 42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Shape 43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Shape 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Shape 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Shape 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Shape 5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Shape 5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Shape 5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Shape 60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Shape 61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Shape 62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Shape 68">
            <a:hlinkClick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Shape 6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Shape 70">
            <a:hlinkClick r:id="rId3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Shape 71">
            <a:hlinkClick r:id="rId3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Shape 8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Shape 83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Shape 84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Shape 85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Shape 8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Shape 8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Shape 93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Shape 94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Shape 95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Shape 96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Shape 9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Shape 10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Shape 10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Shape 10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Shape 10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Shape 10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Shape 1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Shape 1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Shape 11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Shape 116">
            <a:hlinkClick r:id="rId2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Shape 117">
            <a:hlinkClick r:id="rId2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Shape 118">
            <a:hlinkClick r:id="rId2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9" name="Shape 176"/>
          <p:cNvSpPr txBox="1">
            <a:spLocks/>
          </p:cNvSpPr>
          <p:nvPr/>
        </p:nvSpPr>
        <p:spPr>
          <a:xfrm>
            <a:off x="728662" y="1178719"/>
            <a:ext cx="7071525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2800" dirty="0" smtClean="0">
                <a:solidFill>
                  <a:srgbClr val="000000"/>
                </a:solidFill>
              </a:rPr>
              <a:t>Design and Implementation of a Wireless Fall Detection Network Prototype using MEMS sensors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Shape 177"/>
          <p:cNvSpPr txBox="1">
            <a:spLocks/>
          </p:cNvSpPr>
          <p:nvPr/>
        </p:nvSpPr>
        <p:spPr>
          <a:xfrm>
            <a:off x="728661" y="2776691"/>
            <a:ext cx="7071525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800" b="1" dirty="0" err="1" smtClean="0">
                <a:solidFill>
                  <a:schemeClr val="bg2"/>
                </a:solidFill>
              </a:rPr>
              <a:t>Ho</a:t>
            </a:r>
            <a:r>
              <a:rPr lang="en-GB" sz="1800" b="1" dirty="0" smtClean="0">
                <a:solidFill>
                  <a:schemeClr val="bg2"/>
                </a:solidFill>
              </a:rPr>
              <a:t> Ngoc Khang Minh 	-       Matriculation number: 1148602</a:t>
            </a:r>
          </a:p>
          <a:p>
            <a:pPr marL="0" indent="0">
              <a:buFont typeface="Lato"/>
              <a:buNone/>
            </a:pP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1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st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Prof.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r>
              <a:rPr lang="en-GB" sz="1400" b="1" dirty="0" err="1" smtClean="0">
                <a:solidFill>
                  <a:schemeClr val="bg2"/>
                </a:solidFill>
              </a:rPr>
              <a:t>Dr.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 Kira </a:t>
            </a:r>
            <a:r>
              <a:rPr lang="en-GB" sz="1400" b="1" dirty="0" err="1" smtClean="0">
                <a:solidFill>
                  <a:schemeClr val="bg2"/>
                </a:solidFill>
              </a:rPr>
              <a:t>Kastell</a:t>
            </a:r>
            <a:endParaRPr lang="en-GB" sz="1400" b="1" dirty="0" smtClean="0">
              <a:solidFill>
                <a:schemeClr val="bg2"/>
              </a:solidFill>
            </a:endParaRPr>
          </a:p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2</a:t>
            </a:r>
            <a:r>
              <a:rPr lang="en-GB" sz="1400" b="1" baseline="30000" dirty="0" smtClean="0">
                <a:solidFill>
                  <a:schemeClr val="bg2"/>
                </a:solidFill>
              </a:rPr>
              <a:t>nd</a:t>
            </a:r>
            <a:r>
              <a:rPr lang="en-GB" sz="1400" b="1" dirty="0" smtClean="0">
                <a:solidFill>
                  <a:schemeClr val="bg2"/>
                </a:solidFill>
              </a:rPr>
              <a:t> Supervisor:	</a:t>
            </a:r>
            <a:r>
              <a:rPr lang="en-GB" sz="1400" b="1" dirty="0" err="1" smtClean="0">
                <a:solidFill>
                  <a:schemeClr val="bg2"/>
                </a:solidFill>
              </a:rPr>
              <a:t>Dipl</a:t>
            </a:r>
            <a:r>
              <a:rPr lang="en-GB" sz="1400" b="1" dirty="0" smtClean="0">
                <a:solidFill>
                  <a:schemeClr val="bg2"/>
                </a:solidFill>
              </a:rPr>
              <a:t> –</a:t>
            </a:r>
            <a:r>
              <a:rPr lang="en-GB" sz="1400" b="1" dirty="0" err="1" smtClean="0">
                <a:solidFill>
                  <a:schemeClr val="bg2"/>
                </a:solidFill>
              </a:rPr>
              <a:t>Ing</a:t>
            </a:r>
            <a:r>
              <a:rPr lang="en-GB" sz="1400" b="1" dirty="0" smtClean="0">
                <a:solidFill>
                  <a:schemeClr val="bg2"/>
                </a:solidFill>
              </a:rPr>
              <a:t>. Mohammad Reza </a:t>
            </a:r>
            <a:r>
              <a:rPr lang="en-GB" sz="1400" b="1" dirty="0" err="1" smtClean="0">
                <a:solidFill>
                  <a:schemeClr val="bg2"/>
                </a:solidFill>
              </a:rPr>
              <a:t>Mansooji</a:t>
            </a:r>
            <a:r>
              <a:rPr lang="en-GB" sz="1400" b="1" dirty="0" smtClean="0">
                <a:solidFill>
                  <a:schemeClr val="bg2"/>
                </a:solidFill>
              </a:rPr>
              <a:t> </a:t>
            </a:r>
            <a:endParaRPr lang="en-GB" sz="1400" b="1" dirty="0">
              <a:solidFill>
                <a:schemeClr val="bg2"/>
              </a:solidFill>
            </a:endParaRPr>
          </a:p>
        </p:txBody>
      </p:sp>
      <p:sp>
        <p:nvSpPr>
          <p:cNvPr id="12" name="Shape 177"/>
          <p:cNvSpPr txBox="1">
            <a:spLocks/>
          </p:cNvSpPr>
          <p:nvPr/>
        </p:nvSpPr>
        <p:spPr>
          <a:xfrm>
            <a:off x="3174112" y="4676051"/>
            <a:ext cx="3098007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Font typeface="Lato"/>
              <a:buNone/>
            </a:pPr>
            <a:r>
              <a:rPr lang="en-GB" sz="1400" b="1" dirty="0" smtClean="0">
                <a:solidFill>
                  <a:schemeClr val="bg2"/>
                </a:solidFill>
              </a:rPr>
              <a:t>Frankfurt am Main, September 2018</a:t>
            </a:r>
            <a:endParaRPr lang="en-GB" sz="1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31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From </a:t>
            </a:r>
            <a:r>
              <a:rPr lang="en-US" sz="1600" dirty="0" err="1" smtClean="0">
                <a:solidFill>
                  <a:schemeClr val="bg2"/>
                </a:solidFill>
              </a:rPr>
              <a:t>Binh</a:t>
            </a:r>
            <a:r>
              <a:rPr lang="en-US" sz="1600" dirty="0" smtClean="0">
                <a:solidFill>
                  <a:schemeClr val="bg2"/>
                </a:solidFill>
              </a:rPr>
              <a:t> Nguyen &amp; </a:t>
            </a:r>
            <a:r>
              <a:rPr lang="en-US" sz="1600" dirty="0" err="1" smtClean="0">
                <a:solidFill>
                  <a:schemeClr val="bg2"/>
                </a:solidFill>
              </a:rPr>
              <a:t>Tomkun</a:t>
            </a:r>
            <a:endParaRPr lang="en-US" sz="1600" dirty="0" smtClean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Using only one accelerometer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call 911 when detecting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a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Visual LED indicator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Some action cannot be distinguished by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p</a:t>
            </a:r>
            <a:r>
              <a:rPr lang="en-US" sz="1600" dirty="0" smtClean="0">
                <a:solidFill>
                  <a:schemeClr val="bg2"/>
                </a:solidFill>
              </a:rPr>
              <a:t>ropose algorithm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517947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4. Product of </a:t>
            </a:r>
            <a:r>
              <a:rPr lang="en-US" sz="1400" dirty="0" err="1" smtClean="0">
                <a:solidFill>
                  <a:schemeClr val="bg2"/>
                </a:solidFill>
              </a:rPr>
              <a:t>Binh</a:t>
            </a:r>
            <a:r>
              <a:rPr lang="en-US" sz="1400" dirty="0" smtClean="0">
                <a:solidFill>
                  <a:schemeClr val="bg2"/>
                </a:solidFill>
              </a:rPr>
              <a:t> Nguyen’s group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681" y="1833888"/>
            <a:ext cx="3444538" cy="258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0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727650" y="5671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1771514" y="1495875"/>
            <a:ext cx="7236900" cy="105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Design a falling detection </a:t>
            </a:r>
            <a:r>
              <a:rPr lang="en-GB" sz="3000" dirty="0" smtClean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network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body" idx="4294967295"/>
          </p:nvPr>
        </p:nvSpPr>
        <p:spPr>
          <a:xfrm>
            <a:off x="1771514" y="3137483"/>
            <a:ext cx="6856412" cy="1052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dirty="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Sending alert signal to care-givers </a:t>
            </a:r>
            <a:endParaRPr sz="3000" dirty="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1324590" y="171439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1</a:t>
            </a:r>
            <a:endParaRPr sz="800" b="1">
              <a:solidFill>
                <a:srgbClr val="FFFFFF"/>
              </a:solidFill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1324590" y="3312856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 b="1">
                <a:solidFill>
                  <a:srgbClr val="FFFFFF"/>
                </a:solidFill>
              </a:rPr>
              <a:t>2</a:t>
            </a:r>
            <a:endParaRPr sz="8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40099" y="615925"/>
            <a:ext cx="7168031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Methodology &amp; Algorithm</a:t>
            </a:r>
            <a:endParaRPr sz="28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000" b="0" dirty="0"/>
          </a:p>
        </p:txBody>
      </p:sp>
      <p:sp>
        <p:nvSpPr>
          <p:cNvPr id="283" name="Shape 2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Shape 280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Acceleration</a:t>
                </a: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where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x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A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Y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, </a:t>
                </a:r>
                <a:r>
                  <a:rPr lang="en-US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A</a:t>
                </a:r>
                <a:r>
                  <a:rPr lang="en-US" baseline="-25000" dirty="0" err="1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z</a:t>
                </a:r>
                <a:r>
                  <a:rPr lang="en-US" baseline="-25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</a:t>
                </a: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acceleration in three directions</a:t>
                </a:r>
                <a:endParaRPr lang="en-US" sz="12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2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Normalized Angular </a:t>
                </a:r>
                <a:r>
                  <a:rPr lang="en-US" sz="2000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Velocity</a:t>
                </a: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 smtClean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101600" lvl="0">
                  <a:buSzPts val="2000"/>
                </a:pPr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sym typeface="Raleway SemiBold"/>
                      </a:rPr>
                      <m:t>,</m:t>
                    </m:r>
                  </m:oMath>
                </a14:m>
                <a:r>
                  <a:rPr lang="en-US" dirty="0">
                    <a:sym typeface="Raleway SemiBold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Raleway SemiBold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sym typeface="Raleway SemiBold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 smtClean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 represent angular velocity in three direction</a:t>
                </a:r>
                <a:endParaRPr lang="en-US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</p:txBody>
          </p:sp>
        </mc:Choice>
        <mc:Fallback xmlns="">
          <p:sp>
            <p:nvSpPr>
              <p:cNvPr id="280" name="Shape 2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2976" y="1766418"/>
            <a:ext cx="3622275" cy="685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 rotWithShape="1">
          <a:blip r:embed="rId5">
            <a:alphaModFix/>
          </a:blip>
          <a:srcRect r="17750" b="55154"/>
          <a:stretch/>
        </p:blipFill>
        <p:spPr>
          <a:xfrm>
            <a:off x="2435419" y="3238422"/>
            <a:ext cx="3329587" cy="615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7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0" name="Shape 29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9" name="Shape 289"/>
              <p:cNvSpPr txBox="1"/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Lower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(LFT):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minima for the </a:t>
                </a:r>
                <a:r>
                  <a:rPr lang="en-GB" sz="1800" dirty="0" err="1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 resultant of each recorded activity are referred to as the signal lower peak values (LPVs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). 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dirty="0">
                  <a:latin typeface="Raleway SemiBold"/>
                  <a:ea typeface="Raleway SemiBold"/>
                  <a:cs typeface="Raleway SemiBold"/>
                  <a:sym typeface="Raleway SemiBold"/>
                </a:endParaRPr>
              </a:p>
              <a:p>
                <a:pPr marL="457200" lvl="0" indent="-35560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GB" sz="2000" i="1" dirty="0">
                    <a:latin typeface="Raleway Medium" panose="020B0003030101060003" pitchFamily="34" charset="0"/>
                    <a:ea typeface="Raleway SemiBold"/>
                    <a:cs typeface="Raleway SemiBold"/>
                    <a:sym typeface="Raleway SemiBold"/>
                  </a:rPr>
                  <a:t>Upper fall threshold </a:t>
                </a:r>
                <a:r>
                  <a:rPr lang="en-GB" sz="2000" dirty="0">
                    <a:latin typeface="Raleway SemiBold"/>
                    <a:ea typeface="Raleway SemiBold"/>
                    <a:cs typeface="Raleway SemiBold"/>
                    <a:sym typeface="Raleway SemiBold"/>
                  </a:rPr>
                  <a:t>(UFT):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local maxima for the </a:t>
                </a:r>
                <a:r>
                  <a:rPr lang="en-GB" sz="1800" dirty="0" err="1" smtClean="0">
                    <a:latin typeface="Raleway"/>
                    <a:ea typeface="Raleway"/>
                    <a:cs typeface="Raleway"/>
                    <a:sym typeface="Raleway"/>
                  </a:rPr>
                  <a:t>Acc</a:t>
                </a:r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𝜔</m:t>
                    </m:r>
                  </m:oMath>
                </a14:m>
                <a:r>
                  <a:rPr lang="en-GB" sz="18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GB" sz="1800" dirty="0">
                    <a:latin typeface="Raleway"/>
                    <a:ea typeface="Raleway"/>
                    <a:cs typeface="Raleway"/>
                    <a:sym typeface="Raleway"/>
                  </a:rPr>
                  <a:t>resultant of each recorded activity are referred to as the signal upper peak values (UPVs)</a:t>
                </a: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  <a:p>
                <a:pPr marL="0" lvl="0" indent="0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mc:Choice>
        <mc:Fallback xmlns="">
          <p:sp>
            <p:nvSpPr>
              <p:cNvPr id="289" name="Shape 2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00" y="1360550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8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985200" y="17139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3 Threshold Types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LFT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lower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Acc</a:t>
            </a:r>
            <a:r>
              <a:rPr lang="en-GB" sz="2000" baseline="-25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-GB" dirty="0">
                <a:latin typeface="Raleway Medium"/>
                <a:ea typeface="Raleway Medium"/>
                <a:cs typeface="Raleway Medium"/>
                <a:sym typeface="Raleway Medium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acceleration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	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       </a:t>
            </a:r>
            <a:r>
              <a:rPr lang="en-GB" sz="2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UFT</a:t>
            </a:r>
            <a:r>
              <a:rPr lang="en-GB" sz="2000" baseline="-25000" dirty="0" err="1" smtClean="0">
                <a:latin typeface="Raleway SemiBold"/>
                <a:ea typeface="Raleway SemiBold"/>
                <a:cs typeface="Raleway SemiBold"/>
                <a:sym typeface="Raleway SemiBold"/>
              </a:rPr>
              <a:t>Gyro</a:t>
            </a:r>
            <a:r>
              <a:rPr lang="en-GB" sz="2000" dirty="0" smtClean="0">
                <a:latin typeface="Raleway SemiBold"/>
                <a:ea typeface="Raleway SemiBold"/>
                <a:cs typeface="Raleway SemiBold"/>
                <a:sym typeface="Raleway SemiBold"/>
              </a:rPr>
              <a:t>: </a:t>
            </a:r>
            <a:r>
              <a:rPr lang="en-GB" sz="1800" dirty="0">
                <a:latin typeface="Raleway Medium"/>
                <a:ea typeface="Raleway Medium"/>
                <a:cs typeface="Raleway Medium"/>
                <a:sym typeface="Raleway Medium"/>
              </a:rPr>
              <a:t>upper limit for angular velocity</a:t>
            </a:r>
            <a:endParaRPr sz="18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4946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789275" y="627575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Algorithm</a:t>
            </a:r>
            <a:endParaRPr sz="3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b="0"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sp>
        <p:nvSpPr>
          <p:cNvPr id="305" name="Shape 305"/>
          <p:cNvSpPr txBox="1"/>
          <p:nvPr/>
        </p:nvSpPr>
        <p:spPr>
          <a:xfrm>
            <a:off x="0" y="4749850"/>
            <a:ext cx="3443100" cy="8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*Nominated </a:t>
            </a:r>
            <a:r>
              <a:rPr lang="en-GB" dirty="0"/>
              <a:t>by </a:t>
            </a:r>
            <a:r>
              <a:rPr lang="en-GB" dirty="0" err="1"/>
              <a:t>Quoc</a:t>
            </a:r>
            <a:r>
              <a:rPr lang="en-GB" dirty="0"/>
              <a:t> T. Huynh et. al. [1]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646" y="-49"/>
            <a:ext cx="2341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1367000" y="2132575"/>
            <a:ext cx="52032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System Overview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SENSORS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17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849825" y="1546287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425" y="2058363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251"/>
          <p:cNvSpPr txBox="1"/>
          <p:nvPr/>
        </p:nvSpPr>
        <p:spPr>
          <a:xfrm>
            <a:off x="849825" y="1470551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buSzPts val="2000"/>
              <a:buFont typeface="Raleway SemiBold"/>
              <a:buChar char="●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Inertia Measurement Unit (IMU)  - 	MPU6050</a:t>
            </a: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lang="en-US" sz="2000" dirty="0">
              <a:latin typeface="Raleway"/>
              <a:ea typeface="Raleway"/>
              <a:cs typeface="Raleway"/>
              <a:sym typeface="Raleway"/>
            </a:endParaRP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full-scale range of ±2g, ±4g, ±8g, </a:t>
            </a:r>
          </a:p>
          <a:p>
            <a:pPr marL="914400" lvl="0" indent="457200"/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±16g.</a:t>
            </a:r>
          </a:p>
          <a:p>
            <a:pPr marL="914400" lvl="0" indent="457200"/>
            <a:endParaRPr lang="en-US" sz="1600" dirty="0">
              <a:latin typeface="Raleway"/>
              <a:ea typeface="Raleway"/>
              <a:cs typeface="Raleway"/>
              <a:sym typeface="Raleway"/>
            </a:endParaRPr>
          </a:p>
          <a:p>
            <a:pPr marL="1371600" lvl="0" indent="-355600">
              <a:lnSpc>
                <a:spcPct val="115000"/>
              </a:lnSpc>
              <a:buSzPts val="2000"/>
              <a:buFont typeface="Raleway SemiBold"/>
              <a:buChar char="-"/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</a:p>
          <a:p>
            <a:pPr lvl="0">
              <a:lnSpc>
                <a:spcPct val="115000"/>
              </a:lnSpc>
            </a:pPr>
            <a:r>
              <a:rPr lang="en-US" sz="2000" dirty="0">
                <a:latin typeface="Raleway SemiBold"/>
                <a:ea typeface="Raleway SemiBold"/>
                <a:cs typeface="Raleway SemiBold"/>
                <a:sym typeface="Raleway SemiBold"/>
              </a:rPr>
              <a:t>	       	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full-scale range of ±250, ±500, ±1000, </a:t>
            </a:r>
          </a:p>
          <a:p>
            <a:pPr marL="914400" lvl="0" indent="457200">
              <a:lnSpc>
                <a:spcPct val="115000"/>
              </a:lnSpc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and ±2000 °/sec (</a:t>
            </a:r>
            <a:r>
              <a:rPr lang="en-US" sz="1600" dirty="0" err="1">
                <a:latin typeface="Raleway"/>
                <a:ea typeface="Raleway"/>
                <a:cs typeface="Raleway"/>
                <a:sym typeface="Raleway"/>
              </a:rPr>
              <a:t>dps</a:t>
            </a: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)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264097" y="394203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000000"/>
                </a:solidFill>
              </a:rPr>
              <a:t>DATA FUSION</a:t>
            </a:r>
            <a:endParaRPr sz="3000">
              <a:solidFill>
                <a:srgbClr val="000000"/>
              </a:solidFill>
            </a:endParaRPr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18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878400" y="1360550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Sensors Characteristics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Accelerometer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Sensitive with any sudden small 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Data is reliable in long term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914400" lvl="1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○"/>
            </a:pPr>
            <a:r>
              <a:rPr lang="en-GB" sz="2000" dirty="0">
                <a:latin typeface="Raleway SemiBold"/>
                <a:ea typeface="Raleway SemiBold"/>
                <a:cs typeface="Raleway SemiBold"/>
                <a:sym typeface="Raleway SemiBold"/>
              </a:rPr>
              <a:t>Gyroscope</a:t>
            </a:r>
            <a:endParaRPr sz="2000" dirty="0"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Drift over time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3716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Medium"/>
              <a:buChar char="-"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Give accurate information, not affected by 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	 </a:t>
            </a:r>
            <a:r>
              <a:rPr lang="en-GB" sz="1600" dirty="0" smtClean="0">
                <a:latin typeface="Raleway Medium"/>
                <a:ea typeface="Raleway Medium"/>
                <a:cs typeface="Raleway Medium"/>
                <a:sym typeface="Raleway Medium"/>
              </a:rPr>
              <a:t>        external </a:t>
            </a:r>
            <a:r>
              <a:rPr lang="en-GB" sz="1600" dirty="0">
                <a:latin typeface="Raleway Medium"/>
                <a:ea typeface="Raleway Medium"/>
                <a:cs typeface="Raleway Medium"/>
                <a:sym typeface="Raleway Medium"/>
              </a:rPr>
              <a:t>force</a:t>
            </a:r>
            <a:endParaRPr sz="1600" dirty="0"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550" y="2590275"/>
            <a:ext cx="1883676" cy="188367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1"/>
          <p:cNvSpPr txBox="1">
            <a:spLocks/>
          </p:cNvSpPr>
          <p:nvPr/>
        </p:nvSpPr>
        <p:spPr>
          <a:xfrm>
            <a:off x="6249466" y="4293168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MPU-6050 sensor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MICRO-CONTROLER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19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ESP8266EX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L106 32-bit RISC processor 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Maximum clock speed 160Mhz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 Supports GPIO, UART, I</a:t>
            </a:r>
            <a:r>
              <a:rPr lang="en-US" sz="1600" baseline="30000" dirty="0" smtClean="0">
                <a:latin typeface="Raleway SemiBold"/>
                <a:ea typeface="Raleway"/>
                <a:cs typeface="Raleway"/>
                <a:sym typeface="Raleway SemiBold"/>
              </a:rPr>
              <a:t>2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C, ADC, etc.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- 50kB RAM and 16MB SPI flash</a:t>
            </a: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332419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ESP8266EX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33038" y="612594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AGENDA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563957" y="1166995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Introduction to falls 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Causes and consequences of falls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Literature Review</a:t>
            </a:r>
          </a:p>
          <a:p>
            <a:pPr indent="-342900" algn="just">
              <a:lnSpc>
                <a:spcPct val="150000"/>
              </a:lnSpc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Objectives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Methodology and Algorithm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System </a:t>
            </a:r>
            <a:r>
              <a:rPr lang="en-GB" sz="1800" dirty="0" err="1" smtClean="0">
                <a:solidFill>
                  <a:srgbClr val="000000"/>
                </a:solidFill>
              </a:rPr>
              <a:t>Intergration</a:t>
            </a: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Data collection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Result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Discussion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1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POWER SUPPLY 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20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 SemiBold"/>
              <a:buChar char="●"/>
            </a:pPr>
            <a:r>
              <a:rPr lang="en-US" sz="1600" dirty="0" smtClean="0">
                <a:latin typeface="Raleway SemiBold"/>
                <a:ea typeface="Raleway"/>
                <a:cs typeface="Raleway"/>
                <a:sym typeface="Raleway SemiBold"/>
              </a:rPr>
              <a:t>ESP8266 Power Supply Shield</a:t>
            </a:r>
            <a:endParaRPr lang="en-US" sz="1600" dirty="0" smtClean="0">
              <a:latin typeface="Raleway SemiBold"/>
              <a:ea typeface="Raleway"/>
              <a:cs typeface="Raleway"/>
              <a:sym typeface="Raleway SemiBold"/>
            </a:endParaRPr>
          </a:p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 SemiBold"/>
                <a:ea typeface="Raleway"/>
                <a:cs typeface="Raleway"/>
                <a:sym typeface="Raleway SemiBold"/>
              </a:rPr>
              <a:t>	</a:t>
            </a:r>
            <a:endParaRPr sz="16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458458" y="43826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98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21</a:t>
            </a:fld>
            <a:endParaRPr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Shape 243"/>
              <p:cNvSpPr txBox="1"/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457200" lvl="0" indent="-35560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  <a:buFont typeface="Raleway SemiBold"/>
                  <a:buChar char="●"/>
                </a:pPr>
                <a:r>
                  <a:rPr lang="en-US" sz="1800" dirty="0" smtClean="0">
                    <a:latin typeface="Raleway SemiBold"/>
                    <a:ea typeface="Raleway"/>
                    <a:cs typeface="Raleway"/>
                    <a:sym typeface="Raleway SemiBold"/>
                  </a:rPr>
                  <a:t>ESP8266EX</a:t>
                </a: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with </a:t>
                </a:r>
                <a:r>
                  <a:rPr lang="en-US" sz="1600" dirty="0" err="1" smtClean="0">
                    <a:latin typeface="Raleway"/>
                    <a:ea typeface="Raleway"/>
                    <a:cs typeface="Raleway"/>
                    <a:sym typeface="Raleway"/>
                  </a:rPr>
                  <a:t>intergrated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Wi-Fi module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Full 802.11 b/g/n WLAN MAC standard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Low power architecture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Only 20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Raleway"/>
                        <a:sym typeface="Raleway"/>
                      </a:rPr>
                      <m:t>  </m:t>
                    </m:r>
                  </m:oMath>
                </a14:m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in deep-sleep mode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Power consumption: 1mW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-  Support TCP protocol</a:t>
                </a:r>
              </a:p>
              <a:p>
                <a:pPr marL="101600" lvl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ts val="2000"/>
                </a:pPr>
                <a:r>
                  <a:rPr lang="en-US" sz="1600" dirty="0">
                    <a:latin typeface="Raleway"/>
                    <a:ea typeface="Raleway"/>
                    <a:cs typeface="Raleway"/>
                    <a:sym typeface="Raleway"/>
                  </a:rPr>
                  <a:t>	</a:t>
                </a:r>
                <a:r>
                  <a:rPr lang="en-US" sz="1600" dirty="0" smtClean="0">
                    <a:latin typeface="Raleway"/>
                    <a:ea typeface="Raleway"/>
                    <a:cs typeface="Raleway"/>
                    <a:sym typeface="Raleway"/>
                  </a:rPr>
                  <a:t> </a:t>
                </a:r>
                <a:endParaRPr lang="en-US" sz="2000" dirty="0" smtClean="0">
                  <a:latin typeface="Raleway SemiBold"/>
                  <a:ea typeface="Raleway"/>
                  <a:cs typeface="Raleway"/>
                  <a:sym typeface="Raleway SemiBold"/>
                </a:endParaRPr>
              </a:p>
            </p:txBody>
          </p:sp>
        </mc:Choice>
        <mc:Fallback xmlns="">
          <p:sp>
            <p:nvSpPr>
              <p:cNvPr id="6" name="Shape 2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63" y="1353406"/>
                <a:ext cx="7173600" cy="32793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458" y="2582450"/>
            <a:ext cx="2352194" cy="205025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6334099" y="4528979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5. ESP8266EX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28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COMMUNICATION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22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1140"/>
            <a:ext cx="9144000" cy="14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5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29450" y="63925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SOFTWARE</a:t>
            </a:r>
            <a:endParaRPr sz="3000" dirty="0">
              <a:solidFill>
                <a:srgbClr val="000000"/>
              </a:solidFill>
            </a:endParaRPr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000000"/>
                </a:solidFill>
              </a:rPr>
              <a:t>23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6" name="Shape 243"/>
          <p:cNvSpPr txBox="1"/>
          <p:nvPr/>
        </p:nvSpPr>
        <p:spPr>
          <a:xfrm>
            <a:off x="921263" y="1353406"/>
            <a:ext cx="7173600" cy="32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</a:pPr>
            <a:r>
              <a:rPr lang="en-US" sz="1600" dirty="0">
                <a:latin typeface="Raleway"/>
                <a:ea typeface="Raleway"/>
                <a:cs typeface="Raleway"/>
                <a:sym typeface="Raleway"/>
              </a:rPr>
              <a:t>	</a:t>
            </a:r>
            <a:r>
              <a:rPr lang="en-US" sz="1600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en-US" sz="2000" dirty="0" smtClean="0">
              <a:latin typeface="Raleway SemiBold"/>
              <a:ea typeface="Raleway"/>
              <a:cs typeface="Raleway"/>
              <a:sym typeface="Raleway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45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77250" y="549700"/>
            <a:ext cx="3636600" cy="57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Testing Method</a:t>
            </a:r>
            <a:endParaRPr/>
          </a:p>
        </p:txBody>
      </p: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title"/>
          </p:nvPr>
        </p:nvSpPr>
        <p:spPr>
          <a:xfrm>
            <a:off x="653100" y="677150"/>
            <a:ext cx="68145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350" y="1930805"/>
            <a:ext cx="2539500" cy="1428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t="5640" b="5113"/>
          <a:stretch/>
        </p:blipFill>
        <p:spPr>
          <a:xfrm>
            <a:off x="3332100" y="3358700"/>
            <a:ext cx="2501202" cy="148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600" y="2091175"/>
            <a:ext cx="2417776" cy="13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Development</a:t>
            </a:r>
            <a:endParaRPr sz="1000"/>
          </a:p>
        </p:txBody>
      </p:sp>
      <p:sp>
        <p:nvSpPr>
          <p:cNvPr id="395" name="Shape 3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title" idx="4294967295"/>
          </p:nvPr>
        </p:nvSpPr>
        <p:spPr>
          <a:xfrm>
            <a:off x="0" y="3379788"/>
            <a:ext cx="2538413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Machine Learning method</a:t>
            </a:r>
            <a:endParaRPr sz="1400" dirty="0"/>
          </a:p>
        </p:txBody>
      </p:sp>
      <p:sp>
        <p:nvSpPr>
          <p:cNvPr id="382" name="Shape 382"/>
          <p:cNvSpPr txBox="1">
            <a:spLocks noGrp="1"/>
          </p:cNvSpPr>
          <p:nvPr>
            <p:ph type="body" idx="4294967295"/>
          </p:nvPr>
        </p:nvSpPr>
        <p:spPr>
          <a:xfrm>
            <a:off x="0" y="3733800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Improve the correct of falling detection with a bunch of training data set</a:t>
            </a:r>
            <a:endParaRPr sz="1200"/>
          </a:p>
        </p:txBody>
      </p:sp>
      <p:sp>
        <p:nvSpPr>
          <p:cNvPr id="387" name="Shape 387"/>
          <p:cNvSpPr txBox="1">
            <a:spLocks noGrp="1"/>
          </p:cNvSpPr>
          <p:nvPr>
            <p:ph type="title" idx="4294967295"/>
          </p:nvPr>
        </p:nvSpPr>
        <p:spPr>
          <a:xfrm>
            <a:off x="6905625" y="2176463"/>
            <a:ext cx="2238375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/>
              <a:t>Mobile Platform</a:t>
            </a:r>
            <a:endParaRPr sz="1400" dirty="0"/>
          </a:p>
        </p:txBody>
      </p:sp>
      <p:sp>
        <p:nvSpPr>
          <p:cNvPr id="388" name="Shape 388"/>
          <p:cNvSpPr txBox="1">
            <a:spLocks noGrp="1"/>
          </p:cNvSpPr>
          <p:nvPr>
            <p:ph type="body" idx="4294967295"/>
          </p:nvPr>
        </p:nvSpPr>
        <p:spPr>
          <a:xfrm>
            <a:off x="6905625" y="2530475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Use integrated sensors on the smart phone to make it easy for you user to carry with them</a:t>
            </a:r>
            <a:endParaRPr sz="1200"/>
          </a:p>
        </p:txBody>
      </p:sp>
      <p:sp>
        <p:nvSpPr>
          <p:cNvPr id="393" name="Shape 393"/>
          <p:cNvSpPr txBox="1">
            <a:spLocks noGrp="1"/>
          </p:cNvSpPr>
          <p:nvPr>
            <p:ph type="title" idx="4294967295"/>
          </p:nvPr>
        </p:nvSpPr>
        <p:spPr>
          <a:xfrm>
            <a:off x="6905625" y="3455988"/>
            <a:ext cx="2238375" cy="4302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Pre-fall prediction</a:t>
            </a:r>
            <a:endParaRPr sz="1400"/>
          </a:p>
        </p:txBody>
      </p:sp>
      <p:sp>
        <p:nvSpPr>
          <p:cNvPr id="394" name="Shape 394"/>
          <p:cNvSpPr txBox="1">
            <a:spLocks noGrp="1"/>
          </p:cNvSpPr>
          <p:nvPr>
            <p:ph type="body" idx="4294967295"/>
          </p:nvPr>
        </p:nvSpPr>
        <p:spPr>
          <a:xfrm>
            <a:off x="6905625" y="3886200"/>
            <a:ext cx="2238375" cy="649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Use modern technique in machine learning to predict whether patient will fall or not</a:t>
            </a:r>
            <a:endParaRPr sz="1200" dirty="0"/>
          </a:p>
        </p:txBody>
      </p:sp>
      <p:sp>
        <p:nvSpPr>
          <p:cNvPr id="377" name="Shape 37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01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78" name="Shape 378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379" name="Shape 379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Shape 383"/>
          <p:cNvSpPr txBox="1"/>
          <p:nvPr/>
        </p:nvSpPr>
        <p:spPr>
          <a:xfrm>
            <a:off x="3389243" y="3563077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02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4" name="Shape 384"/>
          <p:cNvGrpSpPr/>
          <p:nvPr/>
        </p:nvGrpSpPr>
        <p:grpSpPr>
          <a:xfrm rot="10800000" flipH="1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385" name="Shape 385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Shape 389"/>
          <p:cNvSpPr txBox="1"/>
          <p:nvPr/>
        </p:nvSpPr>
        <p:spPr>
          <a:xfrm>
            <a:off x="5856250" y="2418200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 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0" name="Shape 390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391" name="Shape 39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763625" y="7284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</a:t>
            </a:r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  <p:sp>
        <p:nvSpPr>
          <p:cNvPr id="402" name="Shape 402"/>
          <p:cNvSpPr txBox="1"/>
          <p:nvPr/>
        </p:nvSpPr>
        <p:spPr>
          <a:xfrm>
            <a:off x="786050" y="1403225"/>
            <a:ext cx="7792200" cy="31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[1] </a:t>
            </a:r>
            <a:r>
              <a:rPr lang="en-GB" sz="1200"/>
              <a:t>Quoc T. Huynh, Uyen D. Nguyen, Lucia B. Irazabal, Nazanin Ghassemian, and Binh Q. Tran,</a:t>
            </a:r>
            <a:r>
              <a:rPr lang="en-GB"/>
              <a:t> “</a:t>
            </a:r>
            <a:r>
              <a:rPr lang="en-GB" sz="1200"/>
              <a:t>Optimization of an Accelerometer and Gyroscope-Based Fall Detection Algorithm”</a:t>
            </a:r>
            <a:r>
              <a:rPr lang="en-GB"/>
              <a:t>, </a:t>
            </a:r>
            <a:r>
              <a:rPr lang="en-GB" sz="1200"/>
              <a:t>Journal of Sensors.</a:t>
            </a:r>
            <a:endParaRPr sz="120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[2] </a:t>
            </a:r>
            <a:r>
              <a:rPr lang="en-GB" sz="1200"/>
              <a:t> J. G.-A. Pedro Rodrigues, "Fall detection systems to be used by elderly people," in </a:t>
            </a:r>
            <a:r>
              <a:rPr lang="en-GB" sz="1200" i="1"/>
              <a:t>Handbook of Research on ICTs for Human-Centered Healthcare and Social Care</a:t>
            </a:r>
            <a:r>
              <a:rPr lang="en-GB" sz="1200"/>
              <a:t>, p. 87.J. G.-A. Pedro Rodrigues, "Fall detection systems to be used by elderly people," in Handbook of Research on ICTs for Human-Centered Healthcare and Social Care, p. 87.</a:t>
            </a: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[3]A. Bueno-Cavanillas, F. Padilla-Ruiz, J. J. Jimenez-Mole ´ on, ´C. A. Peinado-Alonso, and R. Galvez-Vargas, “Risk factors in ´falls among the elderly according to extrinsic and intrinsic precipitating causes,” European Journal of Epidemiology, vol. 16, no. 9, pp. 849–859, 2000.</a:t>
            </a:r>
            <a:endParaRPr sz="1200"/>
          </a:p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712899" y="686400"/>
            <a:ext cx="7373825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 smtClean="0">
                <a:solidFill>
                  <a:srgbClr val="000000"/>
                </a:solidFill>
              </a:rPr>
              <a:t>Introduction to falls </a:t>
            </a:r>
            <a:endParaRPr sz="3000" dirty="0"/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855625" y="2048920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lang="en-GB" sz="20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27025" y="2806920"/>
            <a:ext cx="34260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3600" b="1" dirty="0">
                <a:solidFill>
                  <a:srgbClr val="CC4125"/>
                </a:solidFill>
                <a:latin typeface="Lato"/>
                <a:ea typeface="Lato"/>
                <a:cs typeface="Lato"/>
                <a:sym typeface="Lato"/>
              </a:rPr>
              <a:t>65 years older</a:t>
            </a:r>
            <a:endParaRPr sz="2400" b="1" dirty="0"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 </a:t>
            </a:r>
            <a:r>
              <a:rPr lang="en-GB" sz="2400" b="1" dirty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once per </a:t>
            </a: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3" name="Shape 213"/>
          <p:cNvCxnSpPr/>
          <p:nvPr/>
        </p:nvCxnSpPr>
        <p:spPr>
          <a:xfrm>
            <a:off x="330055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565120" y="2048920"/>
            <a:ext cx="2152212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0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Every 19 minutes</a:t>
            </a:r>
            <a:endParaRPr sz="20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3453025" y="2648195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4800" b="1" dirty="0" smtClean="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ONE</a:t>
            </a:r>
            <a:endParaRPr sz="2400" b="1" dirty="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faller dies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5987300" y="2249300"/>
            <a:ext cx="0" cy="1832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6459100" y="2123545"/>
            <a:ext cx="17688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8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Shape 218"/>
          <p:cNvSpPr txBox="1"/>
          <p:nvPr/>
        </p:nvSpPr>
        <p:spPr>
          <a:xfrm>
            <a:off x="6366450" y="2806920"/>
            <a:ext cx="2307600" cy="9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200" b="1" dirty="0" smtClean="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hip fracture</a:t>
            </a:r>
            <a:endParaRPr sz="3200" b="1" dirty="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5992700" y="2023100"/>
            <a:ext cx="31707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2400" b="1" dirty="0" smtClean="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200 falls result in</a:t>
            </a:r>
            <a:endParaRPr sz="2400" b="1" dirty="0">
              <a:solidFill>
                <a:srgbClr val="6AA84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Causes of a fall</a:t>
            </a:r>
            <a:endParaRPr dirty="0"/>
          </a:p>
        </p:txBody>
      </p:sp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800" y="876300"/>
            <a:ext cx="2872476" cy="19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5800" y="2990450"/>
            <a:ext cx="2872475" cy="19136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414337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Intrinsic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Cognitive Impairment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Postural control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Cardiovascular problem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800" dirty="0" smtClean="0">
                <a:solidFill>
                  <a:srgbClr val="000000"/>
                </a:solidFill>
              </a:rPr>
              <a:t>Extrinsic factors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Dim lighting or glare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rgbClr val="000000"/>
                </a:solidFill>
              </a:rPr>
              <a:t>Bad staircase design</a:t>
            </a: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endParaRPr lang="en-GB" sz="180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11207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Physical consequences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Hip fractures</a:t>
            </a:r>
          </a:p>
          <a:p>
            <a:pPr marL="1028700" lvl="2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-     A </a:t>
            </a:r>
            <a:r>
              <a:rPr lang="en-US" sz="1600" dirty="0">
                <a:solidFill>
                  <a:srgbClr val="000000"/>
                </a:solidFill>
              </a:rPr>
              <a:t>quarter million hip fractures occur each year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dirty="0">
                <a:solidFill>
                  <a:srgbClr val="000000"/>
                </a:solidFill>
              </a:rPr>
              <a:t>Half of them cannot live independently</a:t>
            </a:r>
          </a:p>
          <a:p>
            <a:pPr marL="1314450" lvl="2" indent="-28575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FontTx/>
              <a:buChar char="-"/>
            </a:pPr>
            <a:r>
              <a:rPr lang="en-US" sz="1600" b="1" dirty="0" smtClean="0">
                <a:solidFill>
                  <a:srgbClr val="000000"/>
                </a:solidFill>
              </a:rPr>
              <a:t>$3 billions </a:t>
            </a:r>
            <a:r>
              <a:rPr lang="en-US" sz="1600" dirty="0" smtClean="0">
                <a:solidFill>
                  <a:srgbClr val="000000"/>
                </a:solidFill>
              </a:rPr>
              <a:t>for </a:t>
            </a:r>
            <a:r>
              <a:rPr lang="en-US" sz="1600" dirty="0">
                <a:solidFill>
                  <a:srgbClr val="000000"/>
                </a:solidFill>
              </a:rPr>
              <a:t>medical </a:t>
            </a:r>
            <a:r>
              <a:rPr lang="en-US" sz="1600" dirty="0" smtClean="0">
                <a:solidFill>
                  <a:srgbClr val="000000"/>
                </a:solidFill>
              </a:rPr>
              <a:t>treatment</a:t>
            </a:r>
            <a:endParaRPr lang="en-US" sz="1600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Head Injuries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</a:t>
            </a:r>
            <a:r>
              <a:rPr lang="en-US" sz="1600" b="1" dirty="0" smtClean="0">
                <a:solidFill>
                  <a:srgbClr val="000000"/>
                </a:solidFill>
              </a:rPr>
              <a:t>10 – 15% </a:t>
            </a:r>
            <a:r>
              <a:rPr lang="en-US" sz="1600" dirty="0" smtClean="0">
                <a:solidFill>
                  <a:srgbClr val="000000"/>
                </a:solidFill>
              </a:rPr>
              <a:t>admission to the hospital because of head injuries caused by falls </a:t>
            </a:r>
          </a:p>
          <a:p>
            <a:pPr lvl="1" indent="-34290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Death</a:t>
            </a:r>
          </a:p>
          <a:p>
            <a:pPr marL="571500" lvl="1" indent="0" algn="just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>
                <a:solidFill>
                  <a:srgbClr val="000000"/>
                </a:solidFill>
              </a:rPr>
              <a:t>	</a:t>
            </a:r>
            <a:r>
              <a:rPr lang="en-US" sz="1600" dirty="0" smtClean="0">
                <a:solidFill>
                  <a:srgbClr val="000000"/>
                </a:solidFill>
              </a:rPr>
              <a:t>   -       </a:t>
            </a:r>
            <a:r>
              <a:rPr lang="en-US" sz="1600" b="1" dirty="0" smtClean="0">
                <a:solidFill>
                  <a:srgbClr val="000000"/>
                </a:solidFill>
              </a:rPr>
              <a:t>36.8 / 100 000 </a:t>
            </a:r>
            <a:r>
              <a:rPr lang="en-US" sz="1600" dirty="0" smtClean="0">
                <a:solidFill>
                  <a:srgbClr val="000000"/>
                </a:solidFill>
              </a:rPr>
              <a:t>people die every year because of falls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Consequences of falls</a:t>
            </a:r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04450" y="1299225"/>
            <a:ext cx="8225225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 sz="1800" b="1" dirty="0" smtClean="0">
                <a:solidFill>
                  <a:srgbClr val="000000"/>
                </a:solidFill>
              </a:rPr>
              <a:t>Psychological consequences</a:t>
            </a:r>
            <a:endParaRPr lang="en-US" sz="1800" b="1" dirty="0">
              <a:solidFill>
                <a:srgbClr val="000000"/>
              </a:solidFill>
            </a:endParaRP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Fear of falling again prevents them from their daily activity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-US" sz="1600" dirty="0" smtClean="0">
                <a:solidFill>
                  <a:srgbClr val="000000"/>
                </a:solidFill>
              </a:rPr>
              <a:t>Stop going out or physical activities</a:t>
            </a:r>
          </a:p>
          <a:p>
            <a:pPr lvl="1" indent="-34290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r>
              <a:rPr lang="en-US" sz="1600" dirty="0" smtClean="0">
                <a:solidFill>
                  <a:srgbClr val="000000"/>
                </a:solidFill>
              </a:rPr>
              <a:t>Increase the risk of falling because of </a:t>
            </a:r>
            <a:r>
              <a:rPr lang="en-US" sz="1600" b="1" i="1" dirty="0" smtClean="0">
                <a:solidFill>
                  <a:srgbClr val="000000"/>
                </a:solidFill>
              </a:rPr>
              <a:t>physical function attenuation</a:t>
            </a:r>
            <a:endParaRPr lang="en-US" sz="1600" b="1" i="1" dirty="0">
              <a:solidFill>
                <a:srgbClr val="000000"/>
              </a:solidFill>
            </a:endParaRPr>
          </a:p>
          <a:p>
            <a:pPr marL="571500" lvl="1" indent="0" algn="just">
              <a:lnSpc>
                <a:spcPct val="200000"/>
              </a:lnSpc>
              <a:spcBef>
                <a:spcPts val="0"/>
              </a:spcBef>
              <a:buClr>
                <a:srgbClr val="000000"/>
              </a:buClr>
              <a:buSzPts val="1800"/>
              <a:buNone/>
            </a:pPr>
            <a:endParaRPr lang="en-US" sz="1600" dirty="0" smtClean="0">
              <a:solidFill>
                <a:srgbClr val="000000"/>
              </a:solidFill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" name="Right Arrow 1"/>
          <p:cNvSpPr/>
          <p:nvPr/>
        </p:nvSpPr>
        <p:spPr>
          <a:xfrm>
            <a:off x="885826" y="3600451"/>
            <a:ext cx="257175" cy="228600"/>
          </a:xfrm>
          <a:prstGeom prst="rightArrow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52" y="2796938"/>
            <a:ext cx="3810000" cy="1762125"/>
          </a:xfrm>
          <a:prstGeom prst="rect">
            <a:avLst/>
          </a:prstGeom>
        </p:spPr>
      </p:pic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 Including one base station &amp; one neck pendant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When detecting a fall, if the patient need help, not press the button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Automatically contact with monitoring center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 	$44.95 / month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45955" y="4559063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1. Medical </a:t>
            </a:r>
            <a:r>
              <a:rPr lang="en-US" sz="1400" dirty="0" err="1" smtClean="0">
                <a:solidFill>
                  <a:schemeClr val="bg2"/>
                </a:solidFill>
              </a:rPr>
              <a:t>Guadian</a:t>
            </a:r>
            <a:r>
              <a:rPr lang="en-US" sz="1400" dirty="0" smtClean="0">
                <a:solidFill>
                  <a:schemeClr val="bg2"/>
                </a:solidFill>
              </a:rPr>
              <a:t> Fall Alert System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89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Commercial Devices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Detect fall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Monitoring heart rate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Sleep/wake pattern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i="1" dirty="0" smtClean="0">
                <a:solidFill>
                  <a:schemeClr val="bg2"/>
                </a:solidFill>
              </a:rPr>
              <a:t>-	Location of patient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$41.95 / month</a:t>
            </a:r>
          </a:p>
          <a:p>
            <a:pPr lvl="1">
              <a:lnSpc>
                <a:spcPct val="100000"/>
              </a:lnSpc>
              <a:buFontTx/>
              <a:buChar char="-"/>
            </a:pPr>
            <a:endParaRPr lang="en-US" sz="1600" dirty="0" smtClean="0">
              <a:solidFill>
                <a:schemeClr val="bg2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53271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2. </a:t>
            </a:r>
            <a:r>
              <a:rPr lang="en-US" sz="1400" dirty="0" err="1" smtClean="0">
                <a:solidFill>
                  <a:schemeClr val="bg2"/>
                </a:solidFill>
              </a:rPr>
              <a:t>myHalo</a:t>
            </a:r>
            <a:r>
              <a:rPr lang="en-US" sz="1400" dirty="0" smtClean="0">
                <a:solidFill>
                  <a:schemeClr val="bg2"/>
                </a:solidFill>
              </a:rPr>
              <a:t> Medical Alert System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786" y="2145550"/>
            <a:ext cx="3316411" cy="227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30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604450" y="5768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Literature Review</a:t>
            </a:r>
            <a:endParaRPr dirty="0"/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04450" y="1264488"/>
            <a:ext cx="7688700" cy="2261100"/>
          </a:xfrm>
        </p:spPr>
        <p:txBody>
          <a:bodyPr/>
          <a:lstStyle/>
          <a:p>
            <a:r>
              <a:rPr lang="en-US" sz="1800" dirty="0" smtClean="0">
                <a:solidFill>
                  <a:schemeClr val="bg2"/>
                </a:solidFill>
              </a:rPr>
              <a:t>Existing Research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From </a:t>
            </a:r>
            <a:r>
              <a:rPr lang="en-US" sz="1600" dirty="0" err="1" smtClean="0">
                <a:solidFill>
                  <a:schemeClr val="bg2"/>
                </a:solidFill>
              </a:rPr>
              <a:t>Qiang</a:t>
            </a:r>
            <a:r>
              <a:rPr lang="en-US" sz="1600" dirty="0" smtClean="0">
                <a:solidFill>
                  <a:schemeClr val="bg2"/>
                </a:solidFill>
              </a:rPr>
              <a:t> Li and colleagues	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Including one gyroscope and one accelerometer</a:t>
            </a:r>
            <a:endParaRPr lang="en-US" sz="1600" dirty="0">
              <a:solidFill>
                <a:schemeClr val="bg2"/>
              </a:solidFill>
            </a:endParaRP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Combine data from both sensor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 smtClean="0">
                <a:solidFill>
                  <a:schemeClr val="bg2"/>
                </a:solidFill>
              </a:rPr>
              <a:t>-	Difficulty in differentiate jumping into bed and </a:t>
            </a:r>
          </a:p>
          <a:p>
            <a:pPr marL="615950" lvl="1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bg2"/>
                </a:solidFill>
              </a:rPr>
              <a:t>f</a:t>
            </a:r>
            <a:r>
              <a:rPr lang="en-US" sz="1600" dirty="0" smtClean="0">
                <a:solidFill>
                  <a:schemeClr val="bg2"/>
                </a:solidFill>
              </a:rPr>
              <a:t>alling against a wall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6104324" y="4417292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-US" sz="1400" dirty="0" smtClean="0">
                <a:solidFill>
                  <a:schemeClr val="bg2"/>
                </a:solidFill>
              </a:rPr>
              <a:t>Fig 3. Tempo 3.0 sensor node</a:t>
            </a:r>
            <a:endParaRPr lang="en-US" sz="1400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283" y="2092991"/>
            <a:ext cx="2644369" cy="232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</TotalTime>
  <Words>658</Words>
  <Application>Microsoft Office PowerPoint</Application>
  <PresentationFormat>On-screen Show (16:9)</PresentationFormat>
  <Paragraphs>207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Cambria Math</vt:lpstr>
      <vt:lpstr>Raleway SemiBold</vt:lpstr>
      <vt:lpstr>Raleway Medium</vt:lpstr>
      <vt:lpstr>Lato</vt:lpstr>
      <vt:lpstr>Raleway</vt:lpstr>
      <vt:lpstr>Streamline</vt:lpstr>
      <vt:lpstr>PowerPoint Presentation</vt:lpstr>
      <vt:lpstr>AGENDA</vt:lpstr>
      <vt:lpstr>Introduction to falls </vt:lpstr>
      <vt:lpstr>Causes of a fall</vt:lpstr>
      <vt:lpstr>Consequences of falls</vt:lpstr>
      <vt:lpstr>Consequences of falls</vt:lpstr>
      <vt:lpstr>Literature Review</vt:lpstr>
      <vt:lpstr>Literature Review</vt:lpstr>
      <vt:lpstr>Literature Review</vt:lpstr>
      <vt:lpstr>Literature Review</vt:lpstr>
      <vt:lpstr>Project objective</vt:lpstr>
      <vt:lpstr>Methodology &amp; Algorithm </vt:lpstr>
      <vt:lpstr>Algorithm </vt:lpstr>
      <vt:lpstr>Algorithm </vt:lpstr>
      <vt:lpstr>Algorithm </vt:lpstr>
      <vt:lpstr>System Overview</vt:lpstr>
      <vt:lpstr>SENSORS</vt:lpstr>
      <vt:lpstr>DATA FUSION</vt:lpstr>
      <vt:lpstr>MICRO-CONTROLER</vt:lpstr>
      <vt:lpstr>POWER SUPPLY </vt:lpstr>
      <vt:lpstr>COMMUNICATION</vt:lpstr>
      <vt:lpstr>COMMUNICATION</vt:lpstr>
      <vt:lpstr>SOFTWARE</vt:lpstr>
      <vt:lpstr>Testing Method</vt:lpstr>
      <vt:lpstr>Results</vt:lpstr>
      <vt:lpstr>Further Development</vt:lpstr>
      <vt:lpstr>Reference</vt:lpstr>
      <vt:lpstr>Thank you.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Wireless Fall Detection Network Prototype using MEMS sensors</dc:title>
  <cp:lastModifiedBy>Minh Khang</cp:lastModifiedBy>
  <cp:revision>26</cp:revision>
  <dcterms:modified xsi:type="dcterms:W3CDTF">2018-09-17T11:57:51Z</dcterms:modified>
</cp:coreProperties>
</file>